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Average"/>
      <p:regular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Oswald-regular.fntdata"/><Relationship Id="rId23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d64636baa8_0_296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d64636baa8_0_13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d64636baa8_0_158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d64636baa8_0_188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d64636baa8_0_214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d64636baa8_0_241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d64636baa8_0_267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6f980f91_0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6f980f9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d64636baa8_0_71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d646314752_0_13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d646314752_0_4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d64636baa8_0_33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d64636baa8_0_360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d646314752_0_7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d64636baa8_0_13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d64636baa8_0_44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C">
  <p:cSld name="TITLE_AND_BODY_2_1_1_1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>
            <p:ph idx="2" type="pic"/>
          </p:nvPr>
        </p:nvSpPr>
        <p:spPr>
          <a:xfrm>
            <a:off x="228600" y="228600"/>
            <a:ext cx="4690800" cy="469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57" name="Google Shape;57;p13"/>
          <p:cNvSpPr txBox="1"/>
          <p:nvPr>
            <p:ph type="title"/>
          </p:nvPr>
        </p:nvSpPr>
        <p:spPr>
          <a:xfrm>
            <a:off x="5362500" y="640075"/>
            <a:ext cx="34671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5279300" y="1901949"/>
            <a:ext cx="3550200" cy="269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F">
  <p:cSld name="TITLE_AND_BODY_2_1_1_1_1_1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228600" y="228600"/>
            <a:ext cx="8686800" cy="4686300"/>
          </a:xfrm>
          <a:prstGeom prst="roundRect">
            <a:avLst>
              <a:gd fmla="val 6123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>
            <p:ph idx="2" type="pic"/>
          </p:nvPr>
        </p:nvSpPr>
        <p:spPr>
          <a:xfrm>
            <a:off x="4626864" y="585216"/>
            <a:ext cx="3968400" cy="39684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557784" y="585216"/>
            <a:ext cx="3712500" cy="93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508525" y="1883625"/>
            <a:ext cx="3761700" cy="267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51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D">
  <p:cSld name="TITLE_AND_BODY_2_1_1_1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228600" y="804675"/>
            <a:ext cx="37302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228600" y="1901954"/>
            <a:ext cx="3730200" cy="269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5"/>
          <p:cNvSpPr/>
          <p:nvPr>
            <p:ph idx="2" type="pic"/>
          </p:nvPr>
        </p:nvSpPr>
        <p:spPr>
          <a:xfrm>
            <a:off x="4233672" y="228600"/>
            <a:ext cx="4690800" cy="4690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E">
  <p:cSld name="TITLE_AND_BODY_2_1_1_1_1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>
            <p:ph idx="2" type="pic"/>
          </p:nvPr>
        </p:nvSpPr>
        <p:spPr>
          <a:xfrm>
            <a:off x="466195" y="587552"/>
            <a:ext cx="3968400" cy="3968400"/>
          </a:xfrm>
          <a:prstGeom prst="roundRect">
            <a:avLst>
              <a:gd fmla="val 9998" name="adj"/>
            </a:avLst>
          </a:prstGeom>
          <a:noFill/>
          <a:ln>
            <a:noFill/>
          </a:ln>
        </p:spPr>
      </p:sp>
      <p:sp>
        <p:nvSpPr>
          <p:cNvPr id="70" name="Google Shape;70;p16"/>
          <p:cNvSpPr txBox="1"/>
          <p:nvPr>
            <p:ph type="title"/>
          </p:nvPr>
        </p:nvSpPr>
        <p:spPr>
          <a:xfrm>
            <a:off x="4896292" y="280875"/>
            <a:ext cx="3925200" cy="109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4773075" y="1820475"/>
            <a:ext cx="4079700" cy="27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2" name="Google Shape;72;p16"/>
          <p:cNvCxnSpPr/>
          <p:nvPr/>
        </p:nvCxnSpPr>
        <p:spPr>
          <a:xfrm>
            <a:off x="4894857" y="1615440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08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B">
  <p:cSld name="TITLE_AND_BODY_2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/>
          <p:nvPr>
            <p:ph idx="2" type="pic"/>
          </p:nvPr>
        </p:nvSpPr>
        <p:spPr>
          <a:xfrm>
            <a:off x="4517136" y="475488"/>
            <a:ext cx="4188000" cy="4188000"/>
          </a:xfrm>
          <a:prstGeom prst="roundRect">
            <a:avLst>
              <a:gd fmla="val 8475" name="adj"/>
            </a:avLst>
          </a:prstGeom>
          <a:noFill/>
          <a:ln>
            <a:noFill/>
          </a:ln>
        </p:spPr>
      </p:sp>
      <p:sp>
        <p:nvSpPr>
          <p:cNvPr id="75" name="Google Shape;75;p17"/>
          <p:cNvSpPr txBox="1"/>
          <p:nvPr>
            <p:ph type="title"/>
          </p:nvPr>
        </p:nvSpPr>
        <p:spPr>
          <a:xfrm>
            <a:off x="548650" y="576075"/>
            <a:ext cx="3556800" cy="86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438912" y="1655064"/>
            <a:ext cx="3666600" cy="287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7" name="Google Shape;77;p17"/>
          <p:cNvCxnSpPr/>
          <p:nvPr/>
        </p:nvCxnSpPr>
        <p:spPr>
          <a:xfrm>
            <a:off x="530352" y="402336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" name="Google Shape;78;p17"/>
          <p:cNvCxnSpPr/>
          <p:nvPr/>
        </p:nvCxnSpPr>
        <p:spPr>
          <a:xfrm>
            <a:off x="530352" y="4745736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H">
  <p:cSld name="TITLE_AND_BODY_2_1_1_1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/>
          <p:nvPr>
            <p:ph idx="2" type="pic"/>
          </p:nvPr>
        </p:nvSpPr>
        <p:spPr>
          <a:xfrm>
            <a:off x="548640" y="1554480"/>
            <a:ext cx="2807100" cy="2807100"/>
          </a:xfrm>
          <a:prstGeom prst="roundRect">
            <a:avLst>
              <a:gd fmla="val 8343" name="adj"/>
            </a:avLst>
          </a:prstGeom>
          <a:noFill/>
          <a:ln>
            <a:noFill/>
          </a:ln>
        </p:spPr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548675" y="603500"/>
            <a:ext cx="79239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895344" y="1408176"/>
            <a:ext cx="47823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83" name="Google Shape;83;p18"/>
          <p:cNvCxnSpPr/>
          <p:nvPr/>
        </p:nvCxnSpPr>
        <p:spPr>
          <a:xfrm>
            <a:off x="544200" y="451125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Relationship Id="rId4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Relationship Id="rId5" Type="http://schemas.openxmlformats.org/officeDocument/2006/relationships/image" Target="../media/image29.png"/><Relationship Id="rId6" Type="http://schemas.openxmlformats.org/officeDocument/2006/relationships/image" Target="../media/image26.png"/><Relationship Id="rId7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ctrTitle"/>
          </p:nvPr>
        </p:nvSpPr>
        <p:spPr>
          <a:xfrm>
            <a:off x="439500" y="-184950"/>
            <a:ext cx="8265000" cy="27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400"/>
              <a:t>MyCFR</a:t>
            </a:r>
            <a:r>
              <a:rPr lang="en" sz="6200"/>
              <a:t> </a:t>
            </a:r>
            <a:endParaRPr sz="6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   COLLEGE FOOTBALL’S VERY OWN </a:t>
            </a:r>
            <a:r>
              <a:rPr lang="en" sz="1800"/>
              <a:t>RECRUITING DASHBOARD</a:t>
            </a:r>
            <a:endParaRPr sz="1800"/>
          </a:p>
        </p:txBody>
      </p:sp>
      <p:sp>
        <p:nvSpPr>
          <p:cNvPr id="89" name="Google Shape;89;p19"/>
          <p:cNvSpPr txBox="1"/>
          <p:nvPr>
            <p:ph idx="1" type="subTitle"/>
          </p:nvPr>
        </p:nvSpPr>
        <p:spPr>
          <a:xfrm>
            <a:off x="671250" y="39745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FIRST IN. ALWAYS WINS.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0" name="Google Shape;90;p19"/>
          <p:cNvSpPr txBox="1"/>
          <p:nvPr/>
        </p:nvSpPr>
        <p:spPr>
          <a:xfrm>
            <a:off x="2107800" y="328300"/>
            <a:ext cx="4928400" cy="6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     </a:t>
            </a: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STREAMLINE YOUR RECRUITING STRATEGY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   WITH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228600" y="804675"/>
            <a:ext cx="37302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Asst. Coach Feedback</a:t>
            </a:r>
            <a:endParaRPr/>
          </a:p>
        </p:txBody>
      </p:sp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228600" y="1901954"/>
            <a:ext cx="3730200" cy="269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83% of coaches use inefficient spreadsheets.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67% struggle to track recruits across platforms.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50% waste time on manual data entry.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42% lack insights for data-driven decisions.</a:t>
            </a:r>
            <a:endParaRPr/>
          </a:p>
        </p:txBody>
      </p:sp>
      <p:pic>
        <p:nvPicPr>
          <p:cNvPr id="149" name="Google Shape;149;p28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25" y="1901950"/>
            <a:ext cx="4185125" cy="264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8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7925" y="1901950"/>
            <a:ext cx="4273137" cy="264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8" title="Char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7925" y="1880625"/>
            <a:ext cx="4273147" cy="26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8"/>
          <p:cNvSpPr txBox="1"/>
          <p:nvPr/>
        </p:nvSpPr>
        <p:spPr>
          <a:xfrm>
            <a:off x="4557900" y="700450"/>
            <a:ext cx="42732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HC Feedback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title"/>
          </p:nvPr>
        </p:nvSpPr>
        <p:spPr>
          <a:xfrm>
            <a:off x="4896300" y="280875"/>
            <a:ext cx="4120200" cy="109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MyCFR Data Integration: This one’s for the Recruiting Coaches</a:t>
            </a:r>
            <a:endParaRPr/>
          </a:p>
        </p:txBody>
      </p:sp>
      <p:sp>
        <p:nvSpPr>
          <p:cNvPr id="157" name="Google Shape;157;p29"/>
          <p:cNvSpPr txBox="1"/>
          <p:nvPr>
            <p:ph idx="1" type="body"/>
          </p:nvPr>
        </p:nvSpPr>
        <p:spPr>
          <a:xfrm>
            <a:off x="4773075" y="1820475"/>
            <a:ext cx="4079700" cy="27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MyCFR integrates data from all your sources.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Get a 360-degree view of prospects.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Scouting services, ARMS database, information your coaches have gathered.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All your data in one place.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Allows for deeper insights before you offer.</a:t>
            </a:r>
            <a:endParaRPr/>
          </a:p>
        </p:txBody>
      </p:sp>
      <p:pic>
        <p:nvPicPr>
          <p:cNvPr id="158" name="Google Shape;158;p29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95" y="587552"/>
            <a:ext cx="3968400" cy="3968400"/>
          </a:xfrm>
          <a:prstGeom prst="roundRect">
            <a:avLst>
              <a:gd fmla="val 9998" name="adj"/>
            </a:avLst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title"/>
          </p:nvPr>
        </p:nvSpPr>
        <p:spPr>
          <a:xfrm>
            <a:off x="439250" y="611925"/>
            <a:ext cx="79239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MyCFR: Built for Growth, Secured for Peace of Mind</a:t>
            </a:r>
            <a:endParaRPr/>
          </a:p>
        </p:txBody>
      </p:sp>
      <p:sp>
        <p:nvSpPr>
          <p:cNvPr id="163" name="Google Shape;163;p30"/>
          <p:cNvSpPr txBox="1"/>
          <p:nvPr>
            <p:ph idx="1" type="body"/>
          </p:nvPr>
        </p:nvSpPr>
        <p:spPr>
          <a:xfrm>
            <a:off x="3895344" y="1408176"/>
            <a:ext cx="47823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Scalable architecture: Handles increasing data volume as your program expands.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Data security: Protects sensitive recruit and program information.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Privacy compliance: Adheres to NCAA and data privacy regulations.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Robust infrastructure: Ensures system reliability and uptime.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Future-ready: Designed to adapt to evolving technology and recruiting landscape.</a:t>
            </a:r>
            <a:endParaRPr/>
          </a:p>
        </p:txBody>
      </p:sp>
      <p:pic>
        <p:nvPicPr>
          <p:cNvPr id="164" name="Google Shape;164;p30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>
            <a:off x="106375" y="1463975"/>
            <a:ext cx="3788975" cy="2979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>
            <p:ph type="title"/>
          </p:nvPr>
        </p:nvSpPr>
        <p:spPr>
          <a:xfrm>
            <a:off x="5362500" y="640075"/>
            <a:ext cx="34671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User-Friendly Interface</a:t>
            </a:r>
            <a:endParaRPr/>
          </a:p>
        </p:txBody>
      </p:sp>
      <p:sp>
        <p:nvSpPr>
          <p:cNvPr id="169" name="Google Shape;169;p31"/>
          <p:cNvSpPr txBox="1"/>
          <p:nvPr>
            <p:ph idx="1" type="body"/>
          </p:nvPr>
        </p:nvSpPr>
        <p:spPr>
          <a:xfrm>
            <a:off x="5279300" y="1901949"/>
            <a:ext cx="3550200" cy="269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70000" lnSpcReduction="1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Intuitive Interface: Easy to navigate and use.</a:t>
            </a:r>
            <a:endParaRPr/>
          </a:p>
          <a:p>
            <a:pPr indent="-308610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User-Friendly Design: Minimal learning curve.</a:t>
            </a:r>
            <a:endParaRPr/>
          </a:p>
          <a:p>
            <a:pPr indent="-308610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Streamlined Workflow: Focus on recruiting, not data entry.</a:t>
            </a:r>
            <a:endParaRPr/>
          </a:p>
          <a:p>
            <a:pPr indent="-308610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Efficient Data Management: Quick access to the information you need.</a:t>
            </a:r>
            <a:endParaRPr/>
          </a:p>
          <a:p>
            <a:pPr indent="-308610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Mobile Accessibility: Manage recruiting on the go.</a:t>
            </a:r>
            <a:endParaRPr/>
          </a:p>
        </p:txBody>
      </p:sp>
      <p:pic>
        <p:nvPicPr>
          <p:cNvPr id="170" name="Google Shape;170;p31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228600"/>
            <a:ext cx="4690800" cy="4690800"/>
          </a:xfrm>
          <a:prstGeom prst="roundRect">
            <a:avLst>
              <a:gd fmla="val 50000" name="adj"/>
            </a:avLst>
          </a:prstGeom>
        </p:spPr>
      </p:pic>
      <p:pic>
        <p:nvPicPr>
          <p:cNvPr id="171" name="Google Shape;171;p31"/>
          <p:cNvPicPr preferRelativeResize="0"/>
          <p:nvPr/>
        </p:nvPicPr>
        <p:blipFill>
          <a:blip r:embed="rId4">
            <a:alphaModFix amt="22000"/>
          </a:blip>
          <a:stretch>
            <a:fillRect/>
          </a:stretch>
        </p:blipFill>
        <p:spPr>
          <a:xfrm>
            <a:off x="4919400" y="77075"/>
            <a:ext cx="4224599" cy="2350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548650" y="477750"/>
            <a:ext cx="3795900" cy="96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MyCFR Summarized: Your Competitive Advantage</a:t>
            </a:r>
            <a:endParaRPr sz="3200"/>
          </a:p>
        </p:txBody>
      </p:sp>
      <p:sp>
        <p:nvSpPr>
          <p:cNvPr id="176" name="Google Shape;176;p32"/>
          <p:cNvSpPr txBox="1"/>
          <p:nvPr>
            <p:ph idx="1" type="body"/>
          </p:nvPr>
        </p:nvSpPr>
        <p:spPr>
          <a:xfrm>
            <a:off x="438900" y="1444875"/>
            <a:ext cx="3666600" cy="322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Identify and prioritize best-fit recruits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Optimize travel schedules and resource allocation with products to be released down the road.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Make data-driven decisions with confidence using historical data and integrating different sources.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Build a winning program, on and off the field. Roster management is a 24/7 365 day endeavour. Your competitor’s are streamlining it.</a:t>
            </a:r>
            <a:endParaRPr/>
          </a:p>
        </p:txBody>
      </p:sp>
      <p:pic>
        <p:nvPicPr>
          <p:cNvPr id="177" name="Google Shape;177;p32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7125" y="475450"/>
            <a:ext cx="4188000" cy="4188000"/>
          </a:xfrm>
          <a:prstGeom prst="roundRect">
            <a:avLst>
              <a:gd fmla="val 8475" name="adj"/>
            </a:avLst>
          </a:prstGeom>
        </p:spPr>
      </p:pic>
      <p:pic>
        <p:nvPicPr>
          <p:cNvPr descr="A graphic depicting a football team outperforming its competition." id="178" name="Google Shape;178;p32"/>
          <p:cNvPicPr preferRelativeResize="0"/>
          <p:nvPr/>
        </p:nvPicPr>
        <p:blipFill>
          <a:blip r:embed="rId4">
            <a:alphaModFix amt="58000"/>
          </a:blip>
          <a:stretch>
            <a:fillRect/>
          </a:stretch>
        </p:blipFill>
        <p:spPr>
          <a:xfrm>
            <a:off x="4517125" y="477750"/>
            <a:ext cx="4188000" cy="418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557784" y="585216"/>
            <a:ext cx="3712500" cy="93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Revolutionize Your Recruiting</a:t>
            </a:r>
            <a:endParaRPr/>
          </a:p>
        </p:txBody>
      </p:sp>
      <p:sp>
        <p:nvSpPr>
          <p:cNvPr id="183" name="Google Shape;183;p33"/>
          <p:cNvSpPr txBox="1"/>
          <p:nvPr>
            <p:ph idx="1" type="body"/>
          </p:nvPr>
        </p:nvSpPr>
        <p:spPr>
          <a:xfrm>
            <a:off x="508525" y="1883625"/>
            <a:ext cx="3761700" cy="267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Contact us for a free demo and consultation.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how MyCFR can transform your recruiting process.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Website: soon to be deployed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Email: delroy.nichols@gmail.com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5625" y="391425"/>
            <a:ext cx="3592200" cy="4448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>
            <p:ph type="title"/>
          </p:nvPr>
        </p:nvSpPr>
        <p:spPr>
          <a:xfrm>
            <a:off x="5362500" y="640075"/>
            <a:ext cx="34671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we go from here?</a:t>
            </a:r>
            <a:endParaRPr/>
          </a:p>
        </p:txBody>
      </p:sp>
      <p:sp>
        <p:nvSpPr>
          <p:cNvPr id="189" name="Google Shape;189;p34"/>
          <p:cNvSpPr txBox="1"/>
          <p:nvPr>
            <p:ph idx="1" type="body"/>
          </p:nvPr>
        </p:nvSpPr>
        <p:spPr>
          <a:xfrm>
            <a:off x="5279300" y="1901949"/>
            <a:ext cx="3550200" cy="269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Two year Pilot Program with Stony Brook Football to iron out the kinks.</a:t>
            </a:r>
            <a:endParaRPr/>
          </a:p>
          <a:p>
            <a:pPr indent="-317182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How does MyCFR integrate with our existing recruiting databases?</a:t>
            </a:r>
            <a:endParaRPr/>
          </a:p>
          <a:p>
            <a:pPr indent="-317182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Can we customize the dashboard to track specific metrics?</a:t>
            </a:r>
            <a:endParaRPr/>
          </a:p>
          <a:p>
            <a:pPr indent="-317182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How does the pricing structure work?</a:t>
            </a:r>
            <a:endParaRPr/>
          </a:p>
          <a:p>
            <a:pPr indent="-317182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What kind of training and support do you offer?</a:t>
            </a:r>
            <a:endParaRPr/>
          </a:p>
        </p:txBody>
      </p:sp>
      <p:pic>
        <p:nvPicPr>
          <p:cNvPr id="190" name="Google Shape;190;p34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228600"/>
            <a:ext cx="4690800" cy="4690800"/>
          </a:xfrm>
          <a:prstGeom prst="roundRect">
            <a:avLst>
              <a:gd fmla="val 50000" name="adj"/>
            </a:avLst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5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Team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Corporate headshot of a woman" id="197" name="Google Shape;19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63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8" name="Google Shape;198;p35"/>
          <p:cNvSpPr txBox="1"/>
          <p:nvPr>
            <p:ph idx="4294967295" type="body"/>
          </p:nvPr>
        </p:nvSpPr>
        <p:spPr>
          <a:xfrm>
            <a:off x="205450" y="2845025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Chantell Nichols</a:t>
            </a:r>
            <a:r>
              <a:rPr lang="en" sz="1700">
                <a:solidFill>
                  <a:schemeClr val="dk1"/>
                </a:solidFill>
              </a:rPr>
              <a:t>, Co-Founder, CTO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99" name="Google Shape;199;p35"/>
          <p:cNvCxnSpPr/>
          <p:nvPr/>
        </p:nvCxnSpPr>
        <p:spPr>
          <a:xfrm>
            <a:off x="11181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p35"/>
          <p:cNvSpPr txBox="1"/>
          <p:nvPr>
            <p:ph idx="4294967295" type="body"/>
          </p:nvPr>
        </p:nvSpPr>
        <p:spPr>
          <a:xfrm>
            <a:off x="205450" y="35619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Senior Software Engineer @ Verica (Tech </a:t>
            </a:r>
            <a:r>
              <a:rPr lang="en" sz="1300"/>
              <a:t>Startup</a:t>
            </a:r>
            <a:r>
              <a:rPr lang="en" sz="1300"/>
              <a:t>)</a:t>
            </a:r>
            <a:endParaRPr sz="1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/>
              <a:t>Multiple Years of Tech Startup Experience</a:t>
            </a:r>
            <a:endParaRPr sz="1300"/>
          </a:p>
        </p:txBody>
      </p:sp>
      <p:pic>
        <p:nvPicPr>
          <p:cNvPr descr="Corporate headshot of a man" id="201" name="Google Shape;20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9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2" name="Google Shape;202;p35"/>
          <p:cNvSpPr txBox="1"/>
          <p:nvPr>
            <p:ph idx="4294967295" type="body"/>
          </p:nvPr>
        </p:nvSpPr>
        <p:spPr>
          <a:xfrm>
            <a:off x="2382859" y="290395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Jonathan</a:t>
            </a:r>
            <a:r>
              <a:rPr lang="en" sz="1400">
                <a:solidFill>
                  <a:schemeClr val="dk1"/>
                </a:solidFill>
              </a:rPr>
              <a:t> Micklos</a:t>
            </a:r>
            <a:r>
              <a:rPr lang="en" sz="1400">
                <a:solidFill>
                  <a:schemeClr val="dk1"/>
                </a:solidFill>
              </a:rPr>
              <a:t>, V.P. of Operations</a:t>
            </a:r>
            <a:endParaRPr sz="1400">
              <a:solidFill>
                <a:schemeClr val="dk1"/>
              </a:solidFill>
            </a:endParaRPr>
          </a:p>
        </p:txBody>
      </p:sp>
      <p:cxnSp>
        <p:nvCxnSpPr>
          <p:cNvPr id="203" name="Google Shape;203;p35"/>
          <p:cNvCxnSpPr/>
          <p:nvPr/>
        </p:nvCxnSpPr>
        <p:spPr>
          <a:xfrm>
            <a:off x="332780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4" name="Google Shape;204;p35"/>
          <p:cNvSpPr txBox="1"/>
          <p:nvPr>
            <p:ph idx="4294967295" type="body"/>
          </p:nvPr>
        </p:nvSpPr>
        <p:spPr>
          <a:xfrm>
            <a:off x="2382870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Former Video Scout @ Sports Info Solutions</a:t>
            </a:r>
            <a:endParaRPr sz="1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/>
              <a:t>MLB Operations Assistant</a:t>
            </a:r>
            <a:endParaRPr sz="1300"/>
          </a:p>
        </p:txBody>
      </p:sp>
      <p:pic>
        <p:nvPicPr>
          <p:cNvPr descr="Corporate headshot of a woman" id="205" name="Google Shape;20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3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6" name="Google Shape;206;p35"/>
          <p:cNvSpPr txBox="1"/>
          <p:nvPr>
            <p:ph idx="4294967295" type="body"/>
          </p:nvPr>
        </p:nvSpPr>
        <p:spPr>
          <a:xfrm>
            <a:off x="458418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Kayla Harris</a:t>
            </a:r>
            <a:r>
              <a:rPr lang="en" sz="1700">
                <a:solidFill>
                  <a:schemeClr val="dk1"/>
                </a:solidFill>
              </a:rPr>
              <a:t>, CSO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07" name="Google Shape;207;p35"/>
          <p:cNvCxnSpPr/>
          <p:nvPr/>
        </p:nvCxnSpPr>
        <p:spPr>
          <a:xfrm>
            <a:off x="55540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35"/>
          <p:cNvSpPr txBox="1"/>
          <p:nvPr>
            <p:ph idx="4294967295" type="body"/>
          </p:nvPr>
        </p:nvSpPr>
        <p:spPr>
          <a:xfrm>
            <a:off x="4600819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Senior Game Designer @ Playstation</a:t>
            </a:r>
            <a:endParaRPr sz="13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/>
              <a:t>Former Director of Design for CFB 25 and MLB The Show</a:t>
            </a:r>
            <a:endParaRPr sz="1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  <p:pic>
        <p:nvPicPr>
          <p:cNvPr descr="Corporate headshot of a man" id="209" name="Google Shape;209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5338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0" name="Google Shape;210;p35"/>
          <p:cNvSpPr txBox="1"/>
          <p:nvPr>
            <p:ph idx="4294967295" type="body"/>
          </p:nvPr>
        </p:nvSpPr>
        <p:spPr>
          <a:xfrm>
            <a:off x="6793776" y="290395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Connor Waltz</a:t>
            </a:r>
            <a:r>
              <a:rPr lang="en" sz="1400">
                <a:solidFill>
                  <a:schemeClr val="dk1"/>
                </a:solidFill>
              </a:rPr>
              <a:t>, Lead Visual Designer</a:t>
            </a:r>
            <a:endParaRPr sz="1400">
              <a:solidFill>
                <a:schemeClr val="dk1"/>
              </a:solidFill>
            </a:endParaRPr>
          </a:p>
        </p:txBody>
      </p:sp>
      <p:cxnSp>
        <p:nvCxnSpPr>
          <p:cNvPr id="211" name="Google Shape;211;p35"/>
          <p:cNvCxnSpPr/>
          <p:nvPr/>
        </p:nvCxnSpPr>
        <p:spPr>
          <a:xfrm>
            <a:off x="774705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2" name="Google Shape;212;p35"/>
          <p:cNvSpPr txBox="1"/>
          <p:nvPr>
            <p:ph idx="4294967295" type="body"/>
          </p:nvPr>
        </p:nvSpPr>
        <p:spPr>
          <a:xfrm>
            <a:off x="6793770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Assistant Director of Creative Design @ Mississippi State</a:t>
            </a:r>
            <a:endParaRPr sz="1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/>
              <a:t>Former Creative Associate at USMA West Point</a:t>
            </a:r>
            <a:endParaRPr sz="1300"/>
          </a:p>
        </p:txBody>
      </p:sp>
      <p:pic>
        <p:nvPicPr>
          <p:cNvPr id="213" name="Google Shape;213;p35"/>
          <p:cNvPicPr preferRelativeResize="0"/>
          <p:nvPr/>
        </p:nvPicPr>
        <p:blipFill>
          <a:blip r:embed="rId7">
            <a:alphaModFix amt="97000"/>
          </a:blip>
          <a:stretch>
            <a:fillRect/>
          </a:stretch>
        </p:blipFill>
        <p:spPr>
          <a:xfrm>
            <a:off x="4715600" y="1322375"/>
            <a:ext cx="1914525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548650" y="576075"/>
            <a:ext cx="3556800" cy="86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MyCFR Software Benefits</a:t>
            </a:r>
            <a:endParaRPr/>
          </a:p>
        </p:txBody>
      </p:sp>
      <p:sp>
        <p:nvSpPr>
          <p:cNvPr id="95" name="Google Shape;95;p20"/>
          <p:cNvSpPr txBox="1"/>
          <p:nvPr>
            <p:ph idx="1" type="body"/>
          </p:nvPr>
        </p:nvSpPr>
        <p:spPr>
          <a:xfrm>
            <a:off x="438912" y="1655064"/>
            <a:ext cx="3666600" cy="287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Increased Efficiency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Improved Decision Making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Enhanced Communication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Competitive Advantage</a:t>
            </a:r>
            <a:endParaRPr/>
          </a:p>
        </p:txBody>
      </p:sp>
      <p:pic>
        <p:nvPicPr>
          <p:cNvPr id="96" name="Google Shape;96;p20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7136" y="475488"/>
            <a:ext cx="4188000" cy="4188000"/>
          </a:xfrm>
          <a:prstGeom prst="roundRect">
            <a:avLst>
              <a:gd fmla="val 8475" name="adj"/>
            </a:avLst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5076950" y="405825"/>
            <a:ext cx="3752700" cy="102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MyCFR's Key Goals &amp; Characteristics</a:t>
            </a:r>
            <a:endParaRPr sz="3300"/>
          </a:p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5279300" y="1901949"/>
            <a:ext cx="3550200" cy="269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1908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25"/>
              <a:buChar char="●"/>
            </a:pPr>
            <a:r>
              <a:rPr lang="en" sz="1425"/>
              <a:t>Centralized Database: All recruiting data in one place.</a:t>
            </a:r>
            <a:endParaRPr sz="1425"/>
          </a:p>
          <a:p>
            <a:pPr indent="-319087" lvl="0" marL="45720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25"/>
              <a:buChar char="●"/>
            </a:pPr>
            <a:r>
              <a:rPr lang="en" sz="1425"/>
              <a:t>Automated Offer Tracking: Monitor recruits in real time.</a:t>
            </a:r>
            <a:endParaRPr sz="1425"/>
          </a:p>
          <a:p>
            <a:pPr indent="-319087" lvl="0" marL="45720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25"/>
              <a:buChar char="●"/>
            </a:pPr>
            <a:r>
              <a:rPr lang="en" sz="1425"/>
              <a:t>Advanced Analytics: Identify trends and make informed decisions.</a:t>
            </a:r>
            <a:endParaRPr sz="1425"/>
          </a:p>
          <a:p>
            <a:pPr indent="-319087" lvl="0" marL="45720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25"/>
              <a:buChar char="●"/>
            </a:pPr>
            <a:r>
              <a:rPr lang="en" sz="1425"/>
              <a:t>Integration: Works with existing systems (NCAA, ARMS).</a:t>
            </a:r>
            <a:endParaRPr sz="1425"/>
          </a:p>
          <a:p>
            <a:pPr indent="-319087" lvl="0" marL="45720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25"/>
              <a:buChar char="●"/>
            </a:pPr>
            <a:r>
              <a:rPr lang="en" sz="1425"/>
              <a:t>Mobile Access: Recruit info on the go.</a:t>
            </a:r>
            <a:endParaRPr sz="1425"/>
          </a:p>
          <a:p>
            <a:pPr indent="-319087" lvl="0" marL="457200" rtl="0" algn="l">
              <a:lnSpc>
                <a:spcPct val="95000"/>
              </a:lnSpc>
              <a:spcBef>
                <a:spcPts val="1600"/>
              </a:spcBef>
              <a:spcAft>
                <a:spcPts val="1600"/>
              </a:spcAft>
              <a:buSzPts val="1425"/>
              <a:buChar char="●"/>
            </a:pPr>
            <a:r>
              <a:rPr lang="en" sz="1425"/>
              <a:t>Customization: Tailored views of key metrics.</a:t>
            </a:r>
            <a:endParaRPr sz="1425"/>
          </a:p>
        </p:txBody>
      </p:sp>
      <p:pic>
        <p:nvPicPr>
          <p:cNvPr id="102" name="Google Shape;102;p21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228600"/>
            <a:ext cx="4690800" cy="4690800"/>
          </a:xfrm>
          <a:prstGeom prst="roundRect">
            <a:avLst>
              <a:gd fmla="val 50000" name="adj"/>
            </a:avLst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421700" y="414225"/>
            <a:ext cx="4023900" cy="127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Average"/>
                <a:ea typeface="Average"/>
                <a:cs typeface="Average"/>
                <a:sym typeface="Average"/>
              </a:rPr>
              <a:t>The Recruiting Game is Changing. Are You Keeping Up?</a:t>
            </a:r>
            <a:endParaRPr sz="3200"/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508525" y="1432825"/>
            <a:ext cx="3761700" cy="31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Coaches are drowning in data from disparate sources.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Inefficient workflows waste valuable time and resources.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Data from recruiting services lack specificity to your organization.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Manual data entry is tedious and error-prone which leads to operational bottlenecks that compound over time. I’ve been there!</a:t>
            </a:r>
            <a:endParaRPr/>
          </a:p>
        </p:txBody>
      </p:sp>
      <p:pic>
        <p:nvPicPr>
          <p:cNvPr id="108" name="Google Shape;108;p22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6864" y="585216"/>
            <a:ext cx="3968400" cy="3968400"/>
          </a:xfrm>
          <a:prstGeom prst="rect">
            <a:avLst/>
          </a:prstGeom>
        </p:spPr>
      </p:pic>
      <p:pic>
        <p:nvPicPr>
          <p:cNvPr id="109" name="Google Shape;10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6875" y="580171"/>
            <a:ext cx="4023900" cy="39734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>
            <p:ph type="title"/>
          </p:nvPr>
        </p:nvSpPr>
        <p:spPr>
          <a:xfrm>
            <a:off x="4639200" y="640075"/>
            <a:ext cx="41904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We've Surveyed the Coaches</a:t>
            </a:r>
            <a:endParaRPr/>
          </a:p>
        </p:txBody>
      </p:sp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5279300" y="1901950"/>
            <a:ext cx="3550200" cy="2426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83% of coaches rely on inefficient spreadsheets.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67% struggle to track recruits across platforms.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50% waste time on manual data entry.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42% lack insights for data-driven decisions.</a:t>
            </a:r>
            <a:endParaRPr/>
          </a:p>
        </p:txBody>
      </p:sp>
      <p:pic>
        <p:nvPicPr>
          <p:cNvPr id="115" name="Google Shape;115;p23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25" y="850225"/>
            <a:ext cx="3788700" cy="3788700"/>
          </a:xfrm>
          <a:prstGeom prst="roundRect">
            <a:avLst>
              <a:gd fmla="val 50000" name="adj"/>
            </a:avLst>
          </a:prstGeom>
        </p:spPr>
      </p:pic>
      <p:pic>
        <p:nvPicPr>
          <p:cNvPr id="116" name="Google Shape;116;p23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8900" y="1901940"/>
            <a:ext cx="4956473" cy="2523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3" title="Char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8900" y="1901951"/>
            <a:ext cx="4956473" cy="252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548675" y="603500"/>
            <a:ext cx="79239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Coach Dissatisfaction with Current Recruiting Services</a:t>
            </a:r>
            <a:endParaRPr/>
          </a:p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>
            <a:off x="3895344" y="1408176"/>
            <a:ext cx="47823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Manual data entry is time-consuming and inefficient.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Lack of integration between recruiting platforms.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Difficulty tracking prospect academic eligibility.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Limited insights for data-driven decision-making.</a:t>
            </a:r>
            <a:endParaRPr/>
          </a:p>
          <a:p>
            <a:pPr indent="-334327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Recruiting services are expensive.</a:t>
            </a:r>
            <a:endParaRPr/>
          </a:p>
        </p:txBody>
      </p:sp>
      <p:pic>
        <p:nvPicPr>
          <p:cNvPr id="123" name="Google Shape;123;p24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40" y="1554480"/>
            <a:ext cx="2807100" cy="2807100"/>
          </a:xfrm>
          <a:prstGeom prst="roundRect">
            <a:avLst>
              <a:gd fmla="val 8343" name="adj"/>
            </a:avLst>
          </a:prstGeom>
        </p:spPr>
      </p:pic>
      <p:pic>
        <p:nvPicPr>
          <p:cNvPr id="124" name="Google Shape;124;p24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1324" y="1334300"/>
            <a:ext cx="4997475" cy="309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4" title="Char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1317" y="1334277"/>
            <a:ext cx="4997475" cy="3090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228600" y="804675"/>
            <a:ext cx="37302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Solution: The MyCFR Dashboard Advantage</a:t>
            </a:r>
            <a:endParaRPr/>
          </a:p>
        </p:txBody>
      </p:sp>
      <p:sp>
        <p:nvSpPr>
          <p:cNvPr id="130" name="Google Shape;130;p25"/>
          <p:cNvSpPr txBox="1"/>
          <p:nvPr>
            <p:ph idx="1" type="body"/>
          </p:nvPr>
        </p:nvSpPr>
        <p:spPr>
          <a:xfrm>
            <a:off x="228600" y="1901954"/>
            <a:ext cx="3730200" cy="269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Centralized Recruiting Hub: Streamline your process, saving time and resources.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Data-Driven Decisions:  Real-time data and analytics for informed decisions.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Enhanced Communication: Centralized communication hub for coaches.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Compliance and Competitive Edge: Stay compliant and gain a recruiting advantage.</a:t>
            </a:r>
            <a:endParaRPr/>
          </a:p>
        </p:txBody>
      </p:sp>
      <p:pic>
        <p:nvPicPr>
          <p:cNvPr id="131" name="Google Shape;131;p25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3672" y="228600"/>
            <a:ext cx="4690800" cy="4690800"/>
          </a:xfrm>
          <a:prstGeom prst="round2DiagRect">
            <a:avLst>
              <a:gd fmla="val 16667" name="adj1"/>
              <a:gd fmla="val 0" name="adj2"/>
            </a:avLst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4896292" y="280875"/>
            <a:ext cx="3925200" cy="109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Features: Dominate the Game</a:t>
            </a:r>
            <a:endParaRPr/>
          </a:p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4819050" y="1735900"/>
            <a:ext cx="4079700" cy="305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62500" lnSpcReduction="20000"/>
          </a:bodyPr>
          <a:lstStyle/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Player Ranking Module: Analyze athletic fit and recruitability of prospects specific to your program. Optimal Recruiting Rank.</a:t>
            </a:r>
            <a:endParaRPr/>
          </a:p>
          <a:p>
            <a:pPr indent="-30003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Academic progress tracker: Monitor eligibility, gather transcript with weekly </a:t>
            </a:r>
            <a:r>
              <a:rPr lang="en"/>
              <a:t>questionnaires</a:t>
            </a:r>
            <a:r>
              <a:rPr lang="en"/>
              <a:t> and judge academic risk on the fly.</a:t>
            </a:r>
            <a:endParaRPr/>
          </a:p>
          <a:p>
            <a:pPr indent="-300037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Communication Recommendation: Streamline communication with recruits and staff by predicting when the best time to call a recruit is. Then use the communication logs to track recruiting activity across coaches in your program.</a:t>
            </a:r>
            <a:endParaRPr/>
          </a:p>
          <a:p>
            <a:pPr indent="-300037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Advanced analytics and reporting: Identify trends in roster management and measure the ROI of your team’s recruiting efforts. Want to explore an area you’ve never recruited? Te nada.</a:t>
            </a:r>
            <a:endParaRPr/>
          </a:p>
        </p:txBody>
      </p:sp>
      <p:pic>
        <p:nvPicPr>
          <p:cNvPr id="137" name="Google Shape;137;p26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95" y="587552"/>
            <a:ext cx="3968400" cy="3968400"/>
          </a:xfrm>
          <a:prstGeom prst="roundRect">
            <a:avLst>
              <a:gd fmla="val 9998" name="adj"/>
            </a:avLst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557784" y="585216"/>
            <a:ext cx="3712500" cy="93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MyCFR: Advanced Analytics</a:t>
            </a:r>
            <a:endParaRPr/>
          </a:p>
        </p:txBody>
      </p:sp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508525" y="1883625"/>
            <a:ext cx="3761700" cy="267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Recruiting Viability" score for every prospect.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Factors: Military family, parents' location, physical attributes, academics, etc.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High School Tier Ranking.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Insights on state athletic demographics.</a:t>
            </a:r>
            <a:endParaRPr/>
          </a:p>
          <a:p>
            <a:pPr indent="-325755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n"/>
              <a:t>Area recruiting analysis.</a:t>
            </a:r>
            <a:endParaRPr/>
          </a:p>
        </p:txBody>
      </p:sp>
      <p:pic>
        <p:nvPicPr>
          <p:cNvPr id="143" name="Google Shape;143;p27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6864" y="585216"/>
            <a:ext cx="3968400" cy="3968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